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2"/>
    <p:sldId id="258" r:id="rId3"/>
    <p:sldId id="259" r:id="rId4"/>
    <p:sldId id="261" r:id="rId5"/>
    <p:sldId id="276" r:id="rId6"/>
    <p:sldId id="282" r:id="rId7"/>
    <p:sldId id="260" r:id="rId8"/>
    <p:sldId id="262" r:id="rId9"/>
    <p:sldId id="263" r:id="rId10"/>
    <p:sldId id="264" r:id="rId11"/>
    <p:sldId id="280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9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120" y="1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972197-6D41-4392-A461-FE32945E67BF}" type="datetimeFigureOut">
              <a:rPr lang="en-US" smtClean="0"/>
              <a:t>10/9/2018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6A9B3E-F898-4CE0-A5BF-1D7F7EBDD6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1290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43EE35-0D5B-402A-9451-ABB9058A97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ADDBA1-C871-4A8B-8B5A-A3217EB4C2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CF08C0-0945-42A0-BEBD-86084B4073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0A5B4-7757-41CE-8264-88F14D6B2151}" type="datetime1">
              <a:rPr lang="en-US" smtClean="0"/>
              <a:t>10/9/2018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DE4B31-4B4B-453F-BB2F-D1B89095E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Practical Deep Learning 2018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EB585D-86DE-44E5-B43E-2E7049D33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6C24C-DD8D-4C53-A1B5-3C5A11FD706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65984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3971DF-98DD-429C-BEEE-FAB34C8958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E060B7D-5494-4E0D-A552-F7792A86AD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E9287F-589A-481C-892C-27D413B92D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09551D-32AE-42B0-9A57-4E80DDB79439}" type="datetime1">
              <a:rPr lang="en-US" smtClean="0"/>
              <a:t>10/9/2018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54836C-E1E7-45C8-8863-031805391C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Practical Deep Learning 2018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3BAD4D-A671-4133-92A9-309F3B28B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6C24C-DD8D-4C53-A1B5-3C5A11FD7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5438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B5B5726-0864-4FB9-B92E-256D690E09B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40247E-2441-4580-ACF4-42EE5C01C1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04C68C-3990-4F38-9D56-03CEC1098E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D1F35-F284-4EB8-8B4C-AD39B836AB50}" type="datetime1">
              <a:rPr lang="en-US" smtClean="0"/>
              <a:t>10/9/2018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67F021-B0A5-4555-8CA5-461A3E42AD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Practical Deep Learning 2018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BB6B9F-EFAF-4E09-9D14-B444D6F14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6C24C-DD8D-4C53-A1B5-3C5A11FD7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3870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63015-2C0E-4BD8-B997-706DD4AF5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63FF8F-EBEB-42BF-99D7-BB0774CE79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A42DDA-B731-4815-BEE0-01ECC1924A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E7069-F3B2-4320-B139-9DC3844DCBEB}" type="datetime1">
              <a:rPr lang="en-US" smtClean="0"/>
              <a:t>10/9/2018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63ECA2-BE4C-4535-96E8-23AA04B5B9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Practical Deep Learning 2018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2C6704-C8D4-4671-A037-DCBE231344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6C24C-DD8D-4C53-A1B5-3C5A11FD7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5882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E59171-C0B1-4E37-8B3A-451C0EC3CF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09DDD5-CA68-452A-B011-B00FA82DA3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0FD7EE-782D-4F1C-9DEE-A5B1C54875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2F838-FEAE-4A5A-B154-EEAA51BBB3BE}" type="datetime1">
              <a:rPr lang="en-US" smtClean="0"/>
              <a:t>10/9/2018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67DA21-BD9D-4CE8-82DD-44526B7394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Practical Deep Learning 2018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C1C7AD-FE66-406B-975E-128E78F01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6C24C-DD8D-4C53-A1B5-3C5A11FD7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9380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D846CD-4CB0-46BB-AE95-39029F952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EF76D2-DFBE-443C-8DC4-C605DF3012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AE0C66C-7A80-4B3B-A5CB-528A3CA30A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EAD622-FBDB-4B62-8432-F2D4572F21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22EEA-AC89-4398-AC3F-435D7062513F}" type="datetime1">
              <a:rPr lang="en-US" smtClean="0"/>
              <a:t>10/9/2018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07AA6F-D4F9-4B79-845A-069482FCE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Practical Deep Learning 2018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E4E33C-B416-42FC-AA89-4E215D11E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6C24C-DD8D-4C53-A1B5-3C5A11FD7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8304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2588E-9291-4251-9D5A-E0B729E32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F29D33-02BD-46BB-8507-15BECF4924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CE5476-23DA-4F9C-AC0C-33ABB292EA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D4FB8B-A033-4028-810D-247AD3E4FC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64218A6-77BC-4D3B-AADA-9A8D02D1F2E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C5E84CF-B423-4EE7-BA1F-A69A338F03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4328A-70D2-43A6-B835-80246868BD7E}" type="datetime1">
              <a:rPr lang="en-US" smtClean="0"/>
              <a:t>10/9/2018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DE763FB-53A5-410B-8526-1B4AD7B09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Practical Deep Learning 2018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1705DFD-777C-4CC0-9347-68641BC62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6C24C-DD8D-4C53-A1B5-3C5A11FD7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6222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10C5EA-5D71-486E-AEE0-FE5AC0CB65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3840215-9086-42E1-AB1A-E5279096E1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D85BA-02F9-4C61-B6F9-8D3C7A7FCF8B}" type="datetime1">
              <a:rPr lang="en-US" smtClean="0"/>
              <a:t>10/9/2018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082F43-986A-4CE7-A9B0-FDC715E807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Practical Deep Learning 2018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E16E36-399D-47F5-A690-28BB3A4DA0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6C24C-DD8D-4C53-A1B5-3C5A11FD7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0241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0044D2D-0B14-4A16-BB83-0103964920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23AF87-FB9E-4302-9538-E2892F600418}" type="datetime1">
              <a:rPr lang="en-US" smtClean="0"/>
              <a:t>10/9/2018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3FAE17D-6F86-4497-8153-534962F58E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Practical Deep Learning 2018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ACB8D7-098E-47AA-9A0C-0E5B19826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6C24C-DD8D-4C53-A1B5-3C5A11FD7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392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7DBA37-2114-4CD3-9494-C2C29577CD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2FD982-2E01-4E8B-9264-3CEEE697FA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43E3FE-3E42-4057-8F1B-C973C5E4E3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EE3198-2A9C-46A1-A4ED-E4C7A1DAE2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101B6-80E7-4856-92D5-918ADB075E32}" type="datetime1">
              <a:rPr lang="en-US" smtClean="0"/>
              <a:t>10/9/2018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B4A907-9EB9-4F20-A53D-8DBD9F3F0C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Practical Deep Learning 2018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2DC6FE-4F4E-4CA0-9402-CC290675D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6C24C-DD8D-4C53-A1B5-3C5A11FD7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4297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31DD4E-7151-4305-95AE-59364755A1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2D85CA9-7083-41A3-86ED-7E81230CE4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51C797-1DAC-4BD6-9A8A-AD4D26427D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404232-F9F9-41ED-B11D-000EB38E6E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12A44-E45C-49C4-A00C-2E2BCF38B4C7}" type="datetime1">
              <a:rPr lang="en-US" smtClean="0"/>
              <a:t>10/9/2018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0C3F7F-0F19-409A-ACB3-C217EA813F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Practical Deep Learning 2018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83EEA4-1BC6-46AF-B6ED-9F31A563A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6C24C-DD8D-4C53-A1B5-3C5A11FD7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1566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0DC9508-B3FC-47E6-A7FE-73D5D9D6ED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1FC982-7B66-415D-AB32-1A3F61DD16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3D8C26-0E3C-45A7-AA5D-07B57FE2AD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698EA8-AD16-48E2-9601-0D08DB881161}" type="datetime1">
              <a:rPr lang="en-US" smtClean="0"/>
              <a:t>10/9/2018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B515C4-61DC-4804-807E-6653983F37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Practical Deep Learning 2018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ABD787-D16D-40A9-91F8-6F00B92454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C6C24C-DD8D-4C53-A1B5-3C5A11FD7066}" type="slidenum">
              <a:rPr lang="en-US" smtClean="0"/>
              <a:t>‹#›</a:t>
            </a:fld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9DD6A07-D385-4E6A-B40D-E707813AF2BF}"/>
              </a:ext>
            </a:extLst>
          </p:cNvPr>
          <p:cNvGrpSpPr/>
          <p:nvPr userDrawn="1"/>
        </p:nvGrpSpPr>
        <p:grpSpPr>
          <a:xfrm>
            <a:off x="8610600" y="6356350"/>
            <a:ext cx="2377851" cy="427410"/>
            <a:chOff x="8610600" y="6356350"/>
            <a:chExt cx="2377851" cy="42741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AB484181-9E46-45BF-94DB-53331B5525D2}"/>
                </a:ext>
              </a:extLst>
            </p:cNvPr>
            <p:cNvGrpSpPr>
              <a:grpSpLocks noChangeAspect="1"/>
            </p:cNvGrpSpPr>
            <p:nvPr userDrawn="1"/>
          </p:nvGrpSpPr>
          <p:grpSpPr>
            <a:xfrm>
              <a:off x="8610600" y="6356350"/>
              <a:ext cx="1920651" cy="427410"/>
              <a:chOff x="2442855" y="4800529"/>
              <a:chExt cx="7440491" cy="1655762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D27019F4-EA16-4105-A88E-F295B721141B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42855" y="4800529"/>
                <a:ext cx="2017598" cy="1655762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31811445-1A04-4BAF-8F2D-529E7313B5DE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79308" y="4800529"/>
                <a:ext cx="4504038" cy="1271729"/>
              </a:xfrm>
              <a:prstGeom prst="rect">
                <a:avLst/>
              </a:prstGeom>
            </p:spPr>
          </p:pic>
        </p:grpSp>
        <p:pic>
          <p:nvPicPr>
            <p:cNvPr id="12" name="Picture 2" descr="https://upload.wikimedia.org/wikipedia/commons/7/76/VIASM.jpg">
              <a:extLst>
                <a:ext uri="{FF2B5EF4-FFF2-40B4-BE49-F238E27FC236}">
                  <a16:creationId xmlns:a16="http://schemas.microsoft.com/office/drawing/2014/main" id="{29D66BBF-48D2-4C80-A241-B79B30412B4E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92184" y="6356350"/>
              <a:ext cx="396267" cy="3962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5551897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C771AB-9362-40E3-82AF-DE60704A3D6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800" b="1" dirty="0"/>
              <a:t>Object Detection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5D5CB7-B61E-454B-B9A3-A65388D794B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Thang Nguyen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0D6B11-1731-48C3-ABED-EAC0C5382E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49FF4-CDB9-40F6-B1F2-22349ACF1551}" type="datetime1">
              <a:rPr lang="en-US" smtClean="0"/>
              <a:t>10/9/2018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F28422-2649-4B95-87E2-4CAC5A11CC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Practical Deep Learning 2018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7DFBEB-13D9-41E5-99A3-9E6453A4A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6C24C-DD8D-4C53-A1B5-3C5A11FD7066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27655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9AB2FD-5655-450B-A236-497609C2FD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Of Art Models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7AACA9-0A2C-48AB-B93F-3F79F1A054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E7069-F3B2-4320-B139-9DC3844DCBEB}" type="datetime1">
              <a:rPr lang="en-US" smtClean="0"/>
              <a:t>10/9/2018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7D4CD5-0D03-4731-8654-4239F96FDE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Practical Deep Learning 2018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D0FB6F-A844-4207-ABC4-2F9AE8521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6C24C-DD8D-4C53-A1B5-3C5A11FD7066}" type="slidenum">
              <a:rPr lang="en-US" smtClean="0"/>
              <a:t>10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543050" y="1443038"/>
            <a:ext cx="294322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rgbClr val="FF0000"/>
                </a:solidFill>
              </a:rPr>
              <a:t>Faster R-CNN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851561" y="1957388"/>
            <a:ext cx="48296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F0000"/>
                </a:solidFill>
              </a:rPr>
              <a:t>Do Not</a:t>
            </a:r>
            <a:r>
              <a:rPr lang="en-US" dirty="0"/>
              <a:t> need a Special Regional Proposal Method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Train a separate neural network that predicts the region proposal</a:t>
            </a:r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73925"/>
            <a:ext cx="4652228" cy="4351338"/>
          </a:xfrm>
          <a:ln>
            <a:solidFill>
              <a:schemeClr val="tx1">
                <a:lumMod val="95000"/>
                <a:lumOff val="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0794858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16D4F9-7933-436F-90CD-BDD928C166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Of Art Models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FA53B6-C95D-4923-8188-62CDD17E73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E7069-F3B2-4320-B139-9DC3844DCBEB}" type="datetime1">
              <a:rPr lang="en-US" smtClean="0"/>
              <a:t>10/9/2018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41E4D8-3301-4530-ABDD-7888971AD9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Practical Deep Learning 2018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69F721-9B5D-418C-AB02-17B816A7E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6C24C-DD8D-4C53-A1B5-3C5A11FD7066}" type="slidenum">
              <a:rPr lang="en-US" smtClean="0"/>
              <a:t>11</a:t>
            </a:fld>
            <a:endParaRPr 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1" y="1815921"/>
            <a:ext cx="9271714" cy="4026873"/>
          </a:xfr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560812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ABF1A-259B-4094-9FB8-496E3896D4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Object Detection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0DA927-1A29-4894-AE9C-6E057830E4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E7069-F3B2-4320-B139-9DC3844DCBEB}" type="datetime1">
              <a:rPr lang="en-US" smtClean="0"/>
              <a:t>10/9/2018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0811C3-67C0-4A34-8089-B6C2307665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Practical Deep Learning 2018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0448B1-D5D3-4643-BB46-69CA50D38F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6C24C-DD8D-4C53-A1B5-3C5A11FD7066}" type="slidenum">
              <a:rPr lang="en-US" smtClean="0"/>
              <a:t>2</a:t>
            </a:fld>
            <a:endParaRPr lang="en-US"/>
          </a:p>
        </p:txBody>
      </p:sp>
      <p:grpSp>
        <p:nvGrpSpPr>
          <p:cNvPr id="18" name="Group 17"/>
          <p:cNvGrpSpPr/>
          <p:nvPr/>
        </p:nvGrpSpPr>
        <p:grpSpPr>
          <a:xfrm>
            <a:off x="838201" y="1690688"/>
            <a:ext cx="6461437" cy="1825244"/>
            <a:chOff x="838201" y="1690688"/>
            <a:chExt cx="6461437" cy="2263126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201" y="1690688"/>
              <a:ext cx="2407276" cy="2263126"/>
            </a:xfrm>
            <a:prstGeom prst="rect">
              <a:avLst/>
            </a:prstGeom>
          </p:spPr>
        </p:pic>
        <p:grpSp>
          <p:nvGrpSpPr>
            <p:cNvPr id="17" name="Group 16"/>
            <p:cNvGrpSpPr/>
            <p:nvPr/>
          </p:nvGrpSpPr>
          <p:grpSpPr>
            <a:xfrm>
              <a:off x="4332427" y="2141237"/>
              <a:ext cx="2967211" cy="923330"/>
              <a:chOff x="4332427" y="2141237"/>
              <a:chExt cx="2967211" cy="923330"/>
            </a:xfrm>
          </p:grpSpPr>
          <p:sp>
            <p:nvSpPr>
              <p:cNvPr id="14" name="Notched Right Arrow 13"/>
              <p:cNvSpPr/>
              <p:nvPr/>
            </p:nvSpPr>
            <p:spPr>
              <a:xfrm>
                <a:off x="4332427" y="2579935"/>
                <a:ext cx="978408" cy="484632"/>
              </a:xfrm>
              <a:prstGeom prst="notched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6172406" y="2141237"/>
                <a:ext cx="1127232" cy="92333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5400" b="1" dirty="0">
                    <a:ln w="22225">
                      <a:solidFill>
                        <a:schemeClr val="accent2"/>
                      </a:solidFill>
                      <a:prstDash val="solid"/>
                    </a:ln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Cat</a:t>
                </a:r>
                <a:endParaRPr lang="en-US" sz="5400" b="1" cap="none" spc="0" dirty="0">
                  <a:ln w="12700" cmpd="sng">
                    <a:solidFill>
                      <a:schemeClr val="accent4"/>
                    </a:solidFill>
                    <a:prstDash val="solid"/>
                  </a:ln>
                  <a:gradFill>
                    <a:gsLst>
                      <a:gs pos="0">
                        <a:schemeClr val="accent4"/>
                      </a:gs>
                      <a:gs pos="4000">
                        <a:schemeClr val="accent4">
                          <a:lumMod val="60000"/>
                          <a:lumOff val="40000"/>
                        </a:schemeClr>
                      </a:gs>
                      <a:gs pos="87000">
                        <a:schemeClr val="accent4">
                          <a:lumMod val="20000"/>
                          <a:lumOff val="80000"/>
                        </a:schemeClr>
                      </a:gs>
                    </a:gsLst>
                    <a:lin ang="5400000"/>
                  </a:gradFill>
                  <a:effectLst/>
                </a:endParaRPr>
              </a:p>
            </p:txBody>
          </p:sp>
        </p:grpSp>
      </p:grpSp>
      <p:grpSp>
        <p:nvGrpSpPr>
          <p:cNvPr id="23" name="Group 22"/>
          <p:cNvGrpSpPr/>
          <p:nvPr/>
        </p:nvGrpSpPr>
        <p:grpSpPr>
          <a:xfrm>
            <a:off x="838200" y="3741458"/>
            <a:ext cx="6670182" cy="2200073"/>
            <a:chOff x="838200" y="3741458"/>
            <a:chExt cx="6670182" cy="2200073"/>
          </a:xfrm>
        </p:grpSpPr>
        <p:grpSp>
          <p:nvGrpSpPr>
            <p:cNvPr id="21" name="Group 20"/>
            <p:cNvGrpSpPr/>
            <p:nvPr/>
          </p:nvGrpSpPr>
          <p:grpSpPr>
            <a:xfrm>
              <a:off x="838200" y="3741458"/>
              <a:ext cx="4472635" cy="2200073"/>
              <a:chOff x="838200" y="3741458"/>
              <a:chExt cx="4472635" cy="2200073"/>
            </a:xfrm>
          </p:grpSpPr>
          <p:pic>
            <p:nvPicPr>
              <p:cNvPr id="19" name="Picture 1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8200" y="3741458"/>
                <a:ext cx="2389031" cy="2200073"/>
              </a:xfrm>
              <a:prstGeom prst="rect">
                <a:avLst/>
              </a:prstGeom>
            </p:spPr>
          </p:pic>
          <p:sp>
            <p:nvSpPr>
              <p:cNvPr id="31" name="Notched Right Arrow 30"/>
              <p:cNvSpPr/>
              <p:nvPr/>
            </p:nvSpPr>
            <p:spPr>
              <a:xfrm>
                <a:off x="4332427" y="4646062"/>
                <a:ext cx="978408" cy="390863"/>
              </a:xfrm>
              <a:prstGeom prst="notched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2405" y="3966694"/>
              <a:ext cx="1335977" cy="128160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349266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B4A3D-1133-4693-BFE0-9A2C259CF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Object Detection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2CE853-A3C2-47BE-8DC9-A7A4EDC8F8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E7069-F3B2-4320-B139-9DC3844DCBEB}" type="datetime1">
              <a:rPr lang="en-US" smtClean="0"/>
              <a:t>10/9/2018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CF0894-E569-4D0D-9A4F-304EC90F17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Practical Deep Learning 2018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264EA3-036A-4D00-900C-016FE0203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6C24C-DD8D-4C53-A1B5-3C5A11FD7066}" type="slidenum">
              <a:rPr lang="en-US" smtClean="0"/>
              <a:t>3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Answer: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2832" y="2287297"/>
            <a:ext cx="4905241" cy="352107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778839" y="2287297"/>
            <a:ext cx="3322750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000" b="1" dirty="0">
                <a:solidFill>
                  <a:srgbClr val="FF0000"/>
                </a:solidFill>
              </a:rPr>
              <a:t>Step 1</a:t>
            </a:r>
            <a:r>
              <a:rPr lang="en-US" sz="2200" b="1" dirty="0">
                <a:solidFill>
                  <a:srgbClr val="FF0000"/>
                </a:solidFill>
              </a:rPr>
              <a:t>: </a:t>
            </a:r>
            <a:r>
              <a:rPr lang="en-US" dirty="0"/>
              <a:t>Find Regional Proposals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000" b="1" dirty="0">
                <a:solidFill>
                  <a:srgbClr val="FF0000"/>
                </a:solidFill>
              </a:rPr>
              <a:t>Step 2: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Regional Object Recognition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000" b="1" dirty="0">
                <a:solidFill>
                  <a:srgbClr val="FF0000"/>
                </a:solidFill>
              </a:rPr>
              <a:t>Step3: </a:t>
            </a:r>
            <a:r>
              <a:rPr lang="en-US" dirty="0"/>
              <a:t>Bounding Box Regression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0313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13E972-551F-48DC-A579-8B439C2CB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find Regional Proposals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FD8C50-6E94-41BF-8CCC-2346E16232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E7069-F3B2-4320-B139-9DC3844DCBEB}" type="datetime1">
              <a:rPr lang="en-US" smtClean="0"/>
              <a:t>10/9/2018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69C73B-1779-4BD4-8757-5A78E983E5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Practical Deep Learning 2018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E8687C-4686-424C-8197-F0108B1B40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6C24C-DD8D-4C53-A1B5-3C5A11FD7066}" type="slidenum">
              <a:rPr lang="en-US" smtClean="0"/>
              <a:t>4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Sliding Windows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1070" y="2290175"/>
            <a:ext cx="2293513" cy="3422237"/>
          </a:xfrm>
          <a:prstGeom prst="rect">
            <a:avLst/>
          </a:prstGeom>
        </p:spPr>
      </p:pic>
      <p:sp>
        <p:nvSpPr>
          <p:cNvPr id="11" name="Cloud Callout 10"/>
          <p:cNvSpPr/>
          <p:nvPr/>
        </p:nvSpPr>
        <p:spPr>
          <a:xfrm>
            <a:off x="5240628" y="2009104"/>
            <a:ext cx="2589727" cy="1390918"/>
          </a:xfrm>
          <a:prstGeom prst="cloud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Drawback ???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769735" y="4443211"/>
            <a:ext cx="4391696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>
                <a:solidFill>
                  <a:srgbClr val="FF0000"/>
                </a:solidFill>
              </a:rPr>
              <a:t>~ 10,000 Region/Image</a:t>
            </a:r>
          </a:p>
          <a:p>
            <a:r>
              <a:rPr lang="en-US" sz="2500" b="1" dirty="0">
                <a:solidFill>
                  <a:srgbClr val="FF0000"/>
                </a:solidFill>
              </a:rPr>
              <a:t>=&gt; Too expensive in computation</a:t>
            </a:r>
          </a:p>
        </p:txBody>
      </p:sp>
    </p:spTree>
    <p:extLst>
      <p:ext uri="{BB962C8B-B14F-4D97-AF65-F5344CB8AC3E}">
        <p14:creationId xmlns:p14="http://schemas.microsoft.com/office/powerpoint/2010/main" val="2920520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E77492-9359-4955-A3F4-7C4215A81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find Regional Proposals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B3E667-E191-4508-99E0-A3B7B7E6A8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Selective Search: 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06ABA9-67CB-4041-85A1-3E679A5419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E7069-F3B2-4320-B139-9DC3844DCBEB}" type="datetime1">
              <a:rPr lang="en-US" smtClean="0"/>
              <a:t>10/9/2018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4675CA-89FD-4E62-A43C-07B59F717B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Practical Deep Learning 2018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C5AF15-163D-402A-9A7E-DD5F061231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6C24C-DD8D-4C53-A1B5-3C5A11FD7066}" type="slidenum">
              <a:rPr lang="en-US" smtClean="0"/>
              <a:t>5</a:t>
            </a:fld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1592508" y="2249767"/>
            <a:ext cx="7018092" cy="3503053"/>
            <a:chOff x="1592508" y="2249767"/>
            <a:chExt cx="8169678" cy="3503053"/>
          </a:xfrm>
        </p:grpSpPr>
        <p:grpSp>
          <p:nvGrpSpPr>
            <p:cNvPr id="10" name="Group 9"/>
            <p:cNvGrpSpPr/>
            <p:nvPr/>
          </p:nvGrpSpPr>
          <p:grpSpPr>
            <a:xfrm>
              <a:off x="1592508" y="2496165"/>
              <a:ext cx="4728142" cy="3010258"/>
              <a:chOff x="1592508" y="2496165"/>
              <a:chExt cx="4728142" cy="3010258"/>
            </a:xfrm>
          </p:grpSpPr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92508" y="2496165"/>
                <a:ext cx="3443131" cy="3010258"/>
              </a:xfrm>
              <a:prstGeom prst="rect">
                <a:avLst/>
              </a:prstGeom>
            </p:spPr>
          </p:pic>
          <p:sp>
            <p:nvSpPr>
              <p:cNvPr id="8" name="Striped Right Arrow 7"/>
              <p:cNvSpPr/>
              <p:nvPr/>
            </p:nvSpPr>
            <p:spPr>
              <a:xfrm>
                <a:off x="5342242" y="3658329"/>
                <a:ext cx="978408" cy="484632"/>
              </a:xfrm>
              <a:prstGeom prst="striped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85204" y="2249767"/>
              <a:ext cx="3176982" cy="3503053"/>
            </a:xfrm>
            <a:prstGeom prst="rect">
              <a:avLst/>
            </a:prstGeom>
          </p:spPr>
        </p:pic>
      </p:grpSp>
      <p:sp>
        <p:nvSpPr>
          <p:cNvPr id="13" name="Rectangle 12"/>
          <p:cNvSpPr/>
          <p:nvPr/>
        </p:nvSpPr>
        <p:spPr>
          <a:xfrm>
            <a:off x="9015210" y="2164642"/>
            <a:ext cx="2859111" cy="101566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00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Implemented In R-CNN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015210" y="4142961"/>
            <a:ext cx="260197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>
                <a:solidFill>
                  <a:srgbClr val="FF0000"/>
                </a:solidFill>
              </a:rPr>
              <a:t>~ 2000</a:t>
            </a:r>
            <a:r>
              <a:rPr lang="en-US" dirty="0"/>
              <a:t> Region/ Image</a:t>
            </a:r>
          </a:p>
        </p:txBody>
      </p:sp>
    </p:spTree>
    <p:extLst>
      <p:ext uri="{BB962C8B-B14F-4D97-AF65-F5344CB8AC3E}">
        <p14:creationId xmlns:p14="http://schemas.microsoft.com/office/powerpoint/2010/main" val="15924499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6D84F-7A01-4D91-99C4-3944F44896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Regional Object Recognition Model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89FF65-D6B7-4B0A-9B41-7BEF7A767B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E7069-F3B2-4320-B139-9DC3844DCBEB}" type="datetime1">
              <a:rPr lang="en-US" smtClean="0"/>
              <a:t>10/9/2018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6C00ED-80A2-40B1-8466-33CA2A6518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Practical Deep Learning 2018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2BF493-B79E-4476-B851-4533034B0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6C24C-DD8D-4C53-A1B5-3C5A11FD7066}" type="slidenum">
              <a:rPr lang="en-US" smtClean="0"/>
              <a:t>6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3371850" y="1679788"/>
            <a:ext cx="458628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 err="1">
                <a:solidFill>
                  <a:srgbClr val="FF0000"/>
                </a:solidFill>
              </a:rPr>
              <a:t>AlexNet</a:t>
            </a:r>
            <a:r>
              <a:rPr lang="en-US" sz="2200" b="1" dirty="0">
                <a:solidFill>
                  <a:srgbClr val="FF0000"/>
                </a:solidFill>
              </a:rPr>
              <a:t> Architecture</a:t>
            </a:r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2404269"/>
            <a:ext cx="7988643" cy="3238500"/>
          </a:xfr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836131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EC49F-1DA4-42E2-BF09-5E38AA346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Bounding Box Regression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55820"/>
            <a:ext cx="6553200" cy="3724275"/>
          </a:xfrm>
          <a:ln>
            <a:solidFill>
              <a:schemeClr val="tx1"/>
            </a:solidFill>
          </a:ln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17434D-8006-4010-8D4D-0A0BAAA02B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E7069-F3B2-4320-B139-9DC3844DCBEB}" type="datetime1">
              <a:rPr lang="en-US" smtClean="0"/>
              <a:t>10/9/2018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4A56A0-0A66-4514-8564-9E36380774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Practical Deep Learning 2018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8AF68C-1AE8-40EC-AAEE-9E2217CF90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6C24C-DD8D-4C53-A1B5-3C5A11FD7066}" type="slidenum">
              <a:rPr lang="en-US" smtClean="0"/>
              <a:t>7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8153399" y="2911888"/>
            <a:ext cx="3038341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Blue Box</a:t>
            </a:r>
            <a:r>
              <a:rPr lang="en-US" sz="2000" dirty="0"/>
              <a:t> </a:t>
            </a:r>
            <a:r>
              <a:rPr lang="en-US" dirty="0"/>
              <a:t>- Initial Box(region)</a:t>
            </a:r>
          </a:p>
          <a:p>
            <a:endParaRPr lang="en-US" dirty="0"/>
          </a:p>
          <a:p>
            <a:r>
              <a:rPr lang="en-US" sz="2000" b="1" dirty="0">
                <a:solidFill>
                  <a:srgbClr val="FF0000"/>
                </a:solidFill>
              </a:rPr>
              <a:t>Red Box</a:t>
            </a:r>
            <a:r>
              <a:rPr lang="en-US" dirty="0"/>
              <a:t> – Ground Truth Box</a:t>
            </a:r>
          </a:p>
        </p:txBody>
      </p:sp>
    </p:spTree>
    <p:extLst>
      <p:ext uri="{BB962C8B-B14F-4D97-AF65-F5344CB8AC3E}">
        <p14:creationId xmlns:p14="http://schemas.microsoft.com/office/powerpoint/2010/main" val="32254246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DCE3C-1646-42DF-965B-C2BFE73C94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B590E-E917-4073-8502-75BC35085B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ILSVRC (ImageNet Large Scale Visual Recognition Challenge)</a:t>
            </a:r>
            <a:br>
              <a:rPr lang="en-US" dirty="0"/>
            </a:br>
            <a:r>
              <a:rPr lang="en-US" dirty="0"/>
              <a:t>organized by Researchers from University of Stanford,  Princeton, North Carolina</a:t>
            </a:r>
            <a:br>
              <a:rPr lang="en-US" dirty="0"/>
            </a:br>
            <a:endParaRPr lang="en-US" dirty="0"/>
          </a:p>
          <a:p>
            <a:r>
              <a:rPr lang="en-US" dirty="0"/>
              <a:t>Pascal VOC (Visual Object Classes) </a:t>
            </a:r>
            <a:br>
              <a:rPr lang="en-US" dirty="0"/>
            </a:br>
            <a:r>
              <a:rPr lang="en-US" dirty="0"/>
              <a:t>organized by Researchers from University Of Oxford, Cambridge, Zurich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DE802A-E81E-4D97-B451-15B04002D8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E7069-F3B2-4320-B139-9DC3844DCBEB}" type="datetime1">
              <a:rPr lang="en-US" smtClean="0"/>
              <a:t>10/9/2018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B19329-0410-4175-97C5-5E7EF67771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Practical Deep Learning 2018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3679D8-C8A2-4A83-9A3D-3F903F3B3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6C24C-DD8D-4C53-A1B5-3C5A11FD706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6537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02709D-D7F0-414C-AAC8-340BD29E9F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Of Art Models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061B49-2ABF-42B6-8DDB-894AC203B1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E7069-F3B2-4320-B139-9DC3844DCBEB}" type="datetime1">
              <a:rPr lang="en-US" smtClean="0"/>
              <a:t>10/9/2018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7D8BC3-2568-4A9D-A8DB-8C9D96AE86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Practical Deep Learning 2018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061E25-CF78-4655-ADF2-4BD79095AC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6C24C-DD8D-4C53-A1B5-3C5A11FD7066}" type="slidenum">
              <a:rPr lang="en-US" smtClean="0"/>
              <a:t>9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58895"/>
            <a:ext cx="4819650" cy="4218068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243013" y="1393904"/>
            <a:ext cx="34575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rgbClr val="FF0000"/>
                </a:solidFill>
              </a:rPr>
              <a:t>Fast RCNN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6375041" y="1393904"/>
            <a:ext cx="4778063" cy="4783058"/>
            <a:chOff x="6375041" y="1393904"/>
            <a:chExt cx="4778063" cy="4783058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75041" y="1393904"/>
              <a:ext cx="4778063" cy="249551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69190" y="4505347"/>
              <a:ext cx="4683914" cy="167161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2929024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Active Lear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1911</TotalTime>
  <Words>190</Words>
  <Application>Microsoft Office PowerPoint</Application>
  <PresentationFormat>Widescreen</PresentationFormat>
  <Paragraphs>68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Wingdings</vt:lpstr>
      <vt:lpstr>Active Learn</vt:lpstr>
      <vt:lpstr>Object Detection</vt:lpstr>
      <vt:lpstr>What is Object Detection</vt:lpstr>
      <vt:lpstr>What is Object Detection</vt:lpstr>
      <vt:lpstr>How to find Regional Proposals</vt:lpstr>
      <vt:lpstr>How to find Regional Proposals</vt:lpstr>
      <vt:lpstr>Regional Object Recognition Model</vt:lpstr>
      <vt:lpstr>Bounding Box Regression</vt:lpstr>
      <vt:lpstr>Challenge Dataset</vt:lpstr>
      <vt:lpstr>State Of Art Models</vt:lpstr>
      <vt:lpstr>State Of Art Models</vt:lpstr>
      <vt:lpstr>State Of Art Models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Dai Bui [C]</dc:creator>
  <cp:lastModifiedBy>Dai Bui [C]</cp:lastModifiedBy>
  <cp:revision>357</cp:revision>
  <dcterms:created xsi:type="dcterms:W3CDTF">2018-08-02T13:43:31Z</dcterms:created>
  <dcterms:modified xsi:type="dcterms:W3CDTF">2018-10-09T09:25:19Z</dcterms:modified>
</cp:coreProperties>
</file>